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bin" ContentType="application/vnd.openxmlformats-officedocument.presentationml.printerSettings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6"/>
  </p:notesMasterIdLst>
  <p:handoutMasterIdLst>
    <p:handoutMasterId r:id="rId37"/>
  </p:handoutMasterIdLst>
  <p:sldIdLst>
    <p:sldId id="283" r:id="rId3"/>
    <p:sldId id="287" r:id="rId4"/>
    <p:sldId id="288" r:id="rId5"/>
    <p:sldId id="291" r:id="rId6"/>
    <p:sldId id="294" r:id="rId7"/>
    <p:sldId id="335" r:id="rId8"/>
    <p:sldId id="299" r:id="rId9"/>
    <p:sldId id="321" r:id="rId10"/>
    <p:sldId id="303" r:id="rId11"/>
    <p:sldId id="304" r:id="rId12"/>
    <p:sldId id="305" r:id="rId13"/>
    <p:sldId id="300" r:id="rId14"/>
    <p:sldId id="307" r:id="rId15"/>
    <p:sldId id="327" r:id="rId16"/>
    <p:sldId id="309" r:id="rId17"/>
    <p:sldId id="319" r:id="rId18"/>
    <p:sldId id="311" r:id="rId19"/>
    <p:sldId id="312" r:id="rId20"/>
    <p:sldId id="315" r:id="rId21"/>
    <p:sldId id="316" r:id="rId22"/>
    <p:sldId id="317" r:id="rId23"/>
    <p:sldId id="334" r:id="rId24"/>
    <p:sldId id="326" r:id="rId25"/>
    <p:sldId id="320" r:id="rId26"/>
    <p:sldId id="323" r:id="rId27"/>
    <p:sldId id="322" r:id="rId28"/>
    <p:sldId id="329" r:id="rId29"/>
    <p:sldId id="301" r:id="rId30"/>
    <p:sldId id="302" r:id="rId31"/>
    <p:sldId id="298" r:id="rId32"/>
    <p:sldId id="331" r:id="rId33"/>
    <p:sldId id="332" r:id="rId34"/>
    <p:sldId id="333" r:id="rId35"/>
  </p:sldIdLst>
  <p:sldSz cx="9144000" cy="6858000" type="screen4x3"/>
  <p:notesSz cx="6858000" cy="91074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e Ann Lommers-Johnson" initials="" lastIdx="10" clrIdx="0"/>
  <p:cmAuthor id="1" name="v-debuye" initials="" lastIdx="16" clrIdx="1"/>
  <p:cmAuthor id="2" name="a-ellenc" initials="" lastIdx="9" clrIdx="2"/>
  <p:cmAuthor id="3" name="a-bumont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30628C"/>
    <a:srgbClr val="356E8D"/>
    <a:srgbClr val="5F5F5F"/>
    <a:srgbClr val="B1D1E1"/>
    <a:srgbClr val="E0E0E0"/>
    <a:srgbClr val="80B4CE"/>
    <a:srgbClr val="488AC0"/>
    <a:srgbClr val="3C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3856" autoAdjust="0"/>
  </p:normalViewPr>
  <p:slideViewPr>
    <p:cSldViewPr snapToGrid="0">
      <p:cViewPr varScale="1">
        <p:scale>
          <a:sx n="83" d="100"/>
          <a:sy n="83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C7B689-C99A-7F40-A2D8-6451EDF18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2625"/>
            <a:ext cx="4556125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67ED3-7B9B-8443-ADB2-52E4088D8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818E4-5659-9548-87D8-1A52688E2754}" type="slidenum">
              <a:rPr lang="en-US"/>
              <a:pPr/>
              <a:t>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Oval 30"/>
          <p:cNvSpPr>
            <a:spLocks noChangeArrowheads="1"/>
          </p:cNvSpPr>
          <p:nvPr/>
        </p:nvSpPr>
        <p:spPr bwMode="auto">
          <a:xfrm>
            <a:off x="317500" y="1676400"/>
            <a:ext cx="314325" cy="314325"/>
          </a:xfrm>
          <a:prstGeom prst="ellipse">
            <a:avLst/>
          </a:prstGeom>
          <a:solidFill>
            <a:srgbClr val="2E5F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42015" name="Oval 31"/>
          <p:cNvSpPr>
            <a:spLocks noChangeArrowheads="1"/>
          </p:cNvSpPr>
          <p:nvPr/>
        </p:nvSpPr>
        <p:spPr bwMode="auto">
          <a:xfrm>
            <a:off x="814388" y="1677988"/>
            <a:ext cx="315912" cy="314325"/>
          </a:xfrm>
          <a:prstGeom prst="ellipse">
            <a:avLst/>
          </a:prstGeom>
          <a:solidFill>
            <a:srgbClr val="50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42016" name="Oval 32"/>
          <p:cNvSpPr>
            <a:spLocks noChangeArrowheads="1"/>
          </p:cNvSpPr>
          <p:nvPr/>
        </p:nvSpPr>
        <p:spPr bwMode="auto">
          <a:xfrm>
            <a:off x="1312863" y="1677988"/>
            <a:ext cx="314325" cy="314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 wrap="square"/>
          <a:lstStyle>
            <a:lvl1pPr marL="0" indent="0">
              <a:buFont typeface="Wingdings 3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DD5C78C9-7D99-B243-A4CD-1F89C72190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CC7FE-4ED8-9740-9EE9-B19696139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95DC-791B-094C-833C-A18B8FA79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rgbClr val="3062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Oval 2"/>
          <p:cNvSpPr>
            <a:spLocks noChangeArrowheads="1"/>
          </p:cNvSpPr>
          <p:nvPr/>
        </p:nvSpPr>
        <p:spPr bwMode="auto">
          <a:xfrm>
            <a:off x="317500" y="1676400"/>
            <a:ext cx="314325" cy="314325"/>
          </a:xfrm>
          <a:prstGeom prst="ellipse">
            <a:avLst/>
          </a:prstGeom>
          <a:solidFill>
            <a:srgbClr val="488A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14691" name="Oval 3"/>
          <p:cNvSpPr>
            <a:spLocks noChangeArrowheads="1"/>
          </p:cNvSpPr>
          <p:nvPr/>
        </p:nvSpPr>
        <p:spPr bwMode="auto">
          <a:xfrm>
            <a:off x="814388" y="1677988"/>
            <a:ext cx="315912" cy="314325"/>
          </a:xfrm>
          <a:prstGeom prst="ellipse">
            <a:avLst/>
          </a:prstGeom>
          <a:solidFill>
            <a:srgbClr val="80B4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312863" y="1677988"/>
            <a:ext cx="314325" cy="314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 wrap="square"/>
          <a:lstStyle>
            <a:lvl1pPr marL="0" indent="0">
              <a:buFont typeface="Wingdings 3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11477EB-8416-9E4B-BAB5-92A50CBD9F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462-4D81-BA44-A3CE-4542CF3D6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EB82-1E23-3240-B843-2FCB05E85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DD838-F68D-1849-BA8C-4542855E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1EA0-3FA0-E94E-BC93-8AC5F3D68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5154-2786-4344-946F-C6F122EBF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DEAE6-6268-B741-9CD8-B5576B974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14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E6114-6E23-5F42-8B1E-AD9F1C633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23ED-3590-8446-88B0-DCB0E7E37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A33E-D86A-384E-AD66-799C4D04D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8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7E7D-C607-A448-9184-19862B8B6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6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3CBD-D249-5042-BC76-93C2C9A1C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9308F-94EE-D940-83E2-20C213E03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B6B19-F08A-C54B-8D69-4BA91132C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B0B0D-71B0-C845-A949-E7EAD9730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0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AC16-3231-A943-8F0A-96C0DC076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0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9588-34D7-E94F-91F8-06ADE131F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CEEE-1BD2-0346-9581-051092C91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6360-FF3F-0A49-A660-B6C1D2309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3B68578-952F-F546-B9A3-FA16426FD5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82" name="Group 22"/>
          <p:cNvGrpSpPr>
            <a:grpSpLocks/>
          </p:cNvGrpSpPr>
          <p:nvPr/>
        </p:nvGrpSpPr>
        <p:grpSpPr bwMode="auto">
          <a:xfrm>
            <a:off x="177800" y="838200"/>
            <a:ext cx="1003300" cy="228600"/>
            <a:chOff x="96" y="528"/>
            <a:chExt cx="632" cy="144"/>
          </a:xfrm>
        </p:grpSpPr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96" y="528"/>
              <a:ext cx="144" cy="144"/>
            </a:xfrm>
            <a:prstGeom prst="ellipse">
              <a:avLst/>
            </a:prstGeom>
            <a:solidFill>
              <a:srgbClr val="356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340" y="528"/>
              <a:ext cx="144" cy="144"/>
            </a:xfrm>
            <a:prstGeom prst="ellipse">
              <a:avLst/>
            </a:prstGeom>
            <a:solidFill>
              <a:srgbClr val="5098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584" y="528"/>
              <a:ext cx="144" cy="144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01638" indent="-401638" algn="l" rtl="0" eaLnBrk="1" fontAlgn="base" hangingPunct="1">
        <a:spcBef>
          <a:spcPct val="20000"/>
        </a:spcBef>
        <a:spcAft>
          <a:spcPct val="25000"/>
        </a:spcAft>
        <a:buClr>
          <a:srgbClr val="5EA1C2"/>
        </a:buClr>
        <a:buSzPct val="75000"/>
        <a:buFont typeface="Wingdings 3" charset="0"/>
        <a:buChar char="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801688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charset="0"/>
        <a:buChar char="§"/>
        <a:defRPr sz="2500">
          <a:solidFill>
            <a:schemeClr val="tx2"/>
          </a:solidFill>
          <a:latin typeface="+mn-lt"/>
          <a:ea typeface="+mn-ea"/>
        </a:defRPr>
      </a:lvl2pPr>
      <a:lvl3pPr marL="1144588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6C9DD40-1887-4B47-98B2-29170D17FC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2" name="Group 8"/>
          <p:cNvGrpSpPr>
            <a:grpSpLocks/>
          </p:cNvGrpSpPr>
          <p:nvPr/>
        </p:nvGrpSpPr>
        <p:grpSpPr bwMode="auto">
          <a:xfrm>
            <a:off x="177800" y="838200"/>
            <a:ext cx="1003300" cy="228600"/>
            <a:chOff x="96" y="528"/>
            <a:chExt cx="632" cy="144"/>
          </a:xfrm>
        </p:grpSpPr>
        <p:sp>
          <p:nvSpPr>
            <p:cNvPr id="113673" name="Oval 9"/>
            <p:cNvSpPr>
              <a:spLocks noChangeArrowheads="1"/>
            </p:cNvSpPr>
            <p:nvPr/>
          </p:nvSpPr>
          <p:spPr bwMode="auto">
            <a:xfrm>
              <a:off x="96" y="528"/>
              <a:ext cx="144" cy="144"/>
            </a:xfrm>
            <a:prstGeom prst="ellipse">
              <a:avLst/>
            </a:prstGeom>
            <a:solidFill>
              <a:srgbClr val="356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13674" name="Oval 10"/>
            <p:cNvSpPr>
              <a:spLocks noChangeArrowheads="1"/>
            </p:cNvSpPr>
            <p:nvPr/>
          </p:nvSpPr>
          <p:spPr bwMode="auto">
            <a:xfrm>
              <a:off x="340" y="528"/>
              <a:ext cx="144" cy="144"/>
            </a:xfrm>
            <a:prstGeom prst="ellipse">
              <a:avLst/>
            </a:prstGeom>
            <a:solidFill>
              <a:srgbClr val="5098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  <p:sp>
          <p:nvSpPr>
            <p:cNvPr id="113675" name="Oval 11"/>
            <p:cNvSpPr>
              <a:spLocks noChangeArrowheads="1"/>
            </p:cNvSpPr>
            <p:nvPr/>
          </p:nvSpPr>
          <p:spPr bwMode="auto">
            <a:xfrm>
              <a:off x="584" y="528"/>
              <a:ext cx="144" cy="144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01638" indent="-401638" algn="l" rtl="0" fontAlgn="base">
        <a:spcBef>
          <a:spcPct val="20000"/>
        </a:spcBef>
        <a:spcAft>
          <a:spcPct val="25000"/>
        </a:spcAft>
        <a:buClr>
          <a:srgbClr val="5EA1C2"/>
        </a:buClr>
        <a:buSzPct val="75000"/>
        <a:buFont typeface="Wingdings 3" charset="0"/>
        <a:buChar char="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801688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SzPct val="65000"/>
        <a:buFont typeface="Wingdings" charset="0"/>
        <a:buChar char="§"/>
        <a:defRPr sz="2500">
          <a:solidFill>
            <a:schemeClr val="tx2"/>
          </a:solidFill>
          <a:latin typeface="+mn-lt"/>
          <a:ea typeface="+mn-ea"/>
        </a:defRPr>
      </a:lvl2pPr>
      <a:lvl3pPr marL="1144588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aa.org" TargetMode="External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ogren@ctaa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6450" y="2130588"/>
            <a:ext cx="6477000" cy="1752600"/>
          </a:xfrm>
        </p:spPr>
        <p:txBody>
          <a:bodyPr/>
          <a:lstStyle/>
          <a:p>
            <a:r>
              <a:rPr lang="en-US" dirty="0" smtClean="0"/>
              <a:t>Community and Public </a:t>
            </a:r>
            <a:br>
              <a:rPr lang="en-US" dirty="0" smtClean="0"/>
            </a:br>
            <a:r>
              <a:rPr lang="en-US" dirty="0" smtClean="0"/>
              <a:t>Transportation Trends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PPTA</a:t>
            </a:r>
            <a:br>
              <a:rPr lang="en-US" sz="2400" dirty="0" smtClean="0"/>
            </a:br>
            <a:r>
              <a:rPr lang="en-US" sz="2400" dirty="0" smtClean="0"/>
              <a:t>April 20, 2016</a:t>
            </a:r>
            <a:endParaRPr lang="en-US" sz="2400" dirty="0"/>
          </a:p>
        </p:txBody>
      </p:sp>
      <p:pic>
        <p:nvPicPr>
          <p:cNvPr id="2" name="Picture 1" descr="CTAA logo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80" y="5796120"/>
            <a:ext cx="3434156" cy="84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Areas</a:t>
            </a:r>
            <a:endParaRPr lang="en-US" dirty="0"/>
          </a:p>
        </p:txBody>
      </p:sp>
      <p:pic>
        <p:nvPicPr>
          <p:cNvPr id="4" name="Picture 3" descr="Screen Shot 2015-05-12 at 11.5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575"/>
            <a:ext cx="9144000" cy="50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Areas</a:t>
            </a:r>
            <a:endParaRPr lang="en-US" dirty="0"/>
          </a:p>
        </p:txBody>
      </p:sp>
      <p:pic>
        <p:nvPicPr>
          <p:cNvPr id="5" name="Picture 4" descr="Screen Shot 2015-05-12 at 11.55.3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/>
          <a:stretch/>
        </p:blipFill>
        <p:spPr>
          <a:xfrm>
            <a:off x="923925" y="1349374"/>
            <a:ext cx="8006314" cy="53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People</a:t>
            </a:r>
            <a:endParaRPr lang="en-US" dirty="0"/>
          </a:p>
        </p:txBody>
      </p:sp>
      <p:pic>
        <p:nvPicPr>
          <p:cNvPr id="4" name="Picture 3" descr="Screen Shot 2015-05-12 at 11.3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1695450"/>
            <a:ext cx="6819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Adults</a:t>
            </a:r>
            <a:endParaRPr lang="en-US" dirty="0"/>
          </a:p>
        </p:txBody>
      </p:sp>
      <p:pic>
        <p:nvPicPr>
          <p:cNvPr id="4" name="Picture 3" descr="Screen Shot 2015-05-12 at 12.0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371600"/>
            <a:ext cx="6832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&amp; Workforce</a:t>
            </a:r>
            <a:endParaRPr lang="en-US" dirty="0"/>
          </a:p>
        </p:txBody>
      </p:sp>
      <p:pic>
        <p:nvPicPr>
          <p:cNvPr id="4" name="Picture 3" descr="Screen Shot 2015-05-12 at 1.3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17649"/>
            <a:ext cx="6616700" cy="49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Disabilities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3408" y="2138025"/>
            <a:ext cx="5663104" cy="13542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in 5 Americans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 a disability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1717" y="4000876"/>
            <a:ext cx="638028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56.7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81553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pic>
        <p:nvPicPr>
          <p:cNvPr id="4" name="Picture 3" descr="Screen Shot 2015-05-12 at 1.1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1530350"/>
            <a:ext cx="6692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pic>
        <p:nvPicPr>
          <p:cNvPr id="4" name="Picture 3" descr="Screen Shot 2015-05-12 at 12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4" y="1524000"/>
            <a:ext cx="576897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7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pic>
        <p:nvPicPr>
          <p:cNvPr id="4" name="Picture 3" descr="Screen Shot 2015-05-12 at 12.1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577975"/>
            <a:ext cx="4264695" cy="3486150"/>
          </a:xfrm>
          <a:prstGeom prst="rect">
            <a:avLst/>
          </a:prstGeom>
        </p:spPr>
      </p:pic>
      <p:pic>
        <p:nvPicPr>
          <p:cNvPr id="5" name="Picture 4" descr="Screen Shot 2015-05-12 at 12.1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51" y="1576151"/>
            <a:ext cx="4399974" cy="3503849"/>
          </a:xfrm>
          <a:prstGeom prst="rect">
            <a:avLst/>
          </a:prstGeom>
        </p:spPr>
      </p:pic>
      <p:pic>
        <p:nvPicPr>
          <p:cNvPr id="7" name="Picture 6" descr="Screen Shot 2015-05-12 at 12.18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5105506"/>
            <a:ext cx="4048126" cy="15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	</a:t>
            </a:r>
            <a:endParaRPr lang="en-US" dirty="0"/>
          </a:p>
        </p:txBody>
      </p:sp>
      <p:pic>
        <p:nvPicPr>
          <p:cNvPr id="4" name="Picture 3" descr="Screen Shot 2015-05-12 at 1.0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651000"/>
            <a:ext cx="67437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3875" y="1381125"/>
            <a:ext cx="557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Developmental Disabilities and the Autism Spectrum</a:t>
            </a:r>
            <a:endParaRPr lang="en-US" sz="2400" b="1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2625656" y="3602243"/>
            <a:ext cx="484632" cy="978408"/>
          </a:xfrm>
          <a:prstGeom prst="downArrow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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9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8" y="2141930"/>
            <a:ext cx="7010400" cy="41226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2"/>
                </a:solidFill>
              </a:rPr>
              <a:t>Let’s Look at Where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2"/>
                </a:solidFill>
              </a:rPr>
              <a:t>We Stand Today</a:t>
            </a:r>
          </a:p>
          <a:p>
            <a:pPr marL="0" indent="0" algn="ctr">
              <a:buNone/>
            </a:pPr>
            <a:endParaRPr lang="en-US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pic>
        <p:nvPicPr>
          <p:cNvPr id="4" name="Picture 3" descr="Screen Shot 2015-05-12 at 1.0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376542"/>
            <a:ext cx="6035675" cy="52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pic>
        <p:nvPicPr>
          <p:cNvPr id="4" name="Picture 3" descr="Screen Shot 2015-05-12 at 1.1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" y="2012949"/>
            <a:ext cx="8715918" cy="3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938" y="3993080"/>
            <a:ext cx="7010400" cy="4114800"/>
          </a:xfrm>
        </p:spPr>
        <p:txBody>
          <a:bodyPr/>
          <a:lstStyle/>
          <a:p>
            <a:r>
              <a:rPr lang="en-US" dirty="0" smtClean="0"/>
              <a:t>Extending Medicaid</a:t>
            </a:r>
          </a:p>
          <a:p>
            <a:r>
              <a:rPr lang="en-US" dirty="0" smtClean="0"/>
              <a:t>Private Insurance Providers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Renewed Emphasis on High-Quality Service</a:t>
            </a:r>
            <a:endParaRPr lang="en-US" dirty="0"/>
          </a:p>
        </p:txBody>
      </p:sp>
      <p:pic>
        <p:nvPicPr>
          <p:cNvPr id="4" name="Picture 3" descr="Affordable-Care-Ac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" b="12273"/>
          <a:stretch/>
        </p:blipFill>
        <p:spPr>
          <a:xfrm>
            <a:off x="2124950" y="1489742"/>
            <a:ext cx="5055915" cy="22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5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&amp; Workforce</a:t>
            </a:r>
            <a:endParaRPr lang="en-US" dirty="0"/>
          </a:p>
        </p:txBody>
      </p:sp>
      <p:pic>
        <p:nvPicPr>
          <p:cNvPr id="4" name="Picture 3" descr="Screen Shot 2015-05-12 at 1.3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797050"/>
            <a:ext cx="7010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Face of Transit</a:t>
            </a:r>
            <a:endParaRPr lang="en-US" dirty="0"/>
          </a:p>
        </p:txBody>
      </p:sp>
      <p:pic>
        <p:nvPicPr>
          <p:cNvPr id="4" name="Picture 3" descr="Screen Shot 2015-05-12 at 1.2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025"/>
            <a:ext cx="6972300" cy="2222500"/>
          </a:xfrm>
          <a:prstGeom prst="rect">
            <a:avLst/>
          </a:prstGeom>
        </p:spPr>
      </p:pic>
      <p:pic>
        <p:nvPicPr>
          <p:cNvPr id="5" name="Picture 4" descr="Screen Shot 2015-05-12 at 1.2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4283075"/>
            <a:ext cx="6388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Transit</a:t>
            </a:r>
          </a:p>
        </p:txBody>
      </p:sp>
      <p:pic>
        <p:nvPicPr>
          <p:cNvPr id="4" name="Picture 3" descr="Screen Shot 2015-05-12 at 1.2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463675"/>
            <a:ext cx="7950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Transit</a:t>
            </a:r>
          </a:p>
        </p:txBody>
      </p:sp>
      <p:pic>
        <p:nvPicPr>
          <p:cNvPr id="4" name="Picture 3" descr="Screen Shot 2015-05-12 at 1.2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412875"/>
            <a:ext cx="6680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Picture 3" descr="Screen Shot 2015-05-12 at 1.3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311275"/>
            <a:ext cx="7010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Transit</a:t>
            </a:r>
          </a:p>
        </p:txBody>
      </p:sp>
      <p:pic>
        <p:nvPicPr>
          <p:cNvPr id="4" name="Picture 3" descr="Screen Shot 2015-05-12 at 11.4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4" y="1489074"/>
            <a:ext cx="6715125" cy="48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Transit</a:t>
            </a:r>
          </a:p>
        </p:txBody>
      </p:sp>
      <p:pic>
        <p:nvPicPr>
          <p:cNvPr id="4" name="Picture 3" descr="Screen Shot 2015-05-12 at 11.4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3" y="1460499"/>
            <a:ext cx="7473612" cy="50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an Era</a:t>
            </a:r>
            <a:endParaRPr lang="en-US" dirty="0"/>
          </a:p>
        </p:txBody>
      </p:sp>
      <p:pic>
        <p:nvPicPr>
          <p:cNvPr id="3" name="Picture 2" descr="final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1793874"/>
            <a:ext cx="6050639" cy="38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Comes Next?</a:t>
            </a:r>
            <a:endParaRPr lang="en-US" dirty="0"/>
          </a:p>
        </p:txBody>
      </p:sp>
      <p:pic>
        <p:nvPicPr>
          <p:cNvPr id="4" name="Picture 3" descr="google-c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051050"/>
            <a:ext cx="3802892" cy="2378075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394200"/>
            <a:ext cx="3289300" cy="2463800"/>
          </a:xfrm>
          <a:prstGeom prst="rect">
            <a:avLst/>
          </a:prstGeom>
        </p:spPr>
      </p:pic>
      <p:pic>
        <p:nvPicPr>
          <p:cNvPr id="6" name="Picture 5" descr="800px-Sound_Transit_Pri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6" y="3873500"/>
            <a:ext cx="3979333" cy="2984500"/>
          </a:xfrm>
          <a:prstGeom prst="rect">
            <a:avLst/>
          </a:prstGeom>
        </p:spPr>
      </p:pic>
      <p:pic>
        <p:nvPicPr>
          <p:cNvPr id="7" name="Picture 6" descr="uber_app-100356741-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4" y="1373023"/>
            <a:ext cx="3857625" cy="2554014"/>
          </a:xfrm>
          <a:prstGeom prst="rect">
            <a:avLst/>
          </a:prstGeom>
        </p:spPr>
      </p:pic>
      <p:pic>
        <p:nvPicPr>
          <p:cNvPr id="9" name="Picture 8" descr="TTC-SECTION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5" y="2730500"/>
            <a:ext cx="3697259" cy="25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92250"/>
            <a:ext cx="7010400" cy="4527550"/>
          </a:xfrm>
        </p:spPr>
        <p:txBody>
          <a:bodyPr/>
          <a:lstStyle/>
          <a:p>
            <a:r>
              <a:rPr lang="en-US" u="sng" dirty="0" smtClean="0"/>
              <a:t>Change</a:t>
            </a:r>
          </a:p>
          <a:p>
            <a:r>
              <a:rPr lang="en-US" dirty="0" smtClean="0"/>
              <a:t>No One Size Fits All</a:t>
            </a:r>
          </a:p>
          <a:p>
            <a:r>
              <a:rPr lang="en-US" dirty="0" smtClean="0"/>
              <a:t>Flexibility is Vital</a:t>
            </a:r>
          </a:p>
          <a:p>
            <a:r>
              <a:rPr lang="en-US" dirty="0" smtClean="0"/>
              <a:t>Not Real Time — Now Time</a:t>
            </a:r>
          </a:p>
          <a:p>
            <a:r>
              <a:rPr lang="en-US" dirty="0" smtClean="0"/>
              <a:t>Growth Markets = Toughest/Most Expensive</a:t>
            </a:r>
          </a:p>
          <a:p>
            <a:r>
              <a:rPr lang="en-US" dirty="0" smtClean="0"/>
              <a:t>Partnerships Never More Important</a:t>
            </a:r>
          </a:p>
          <a:p>
            <a:r>
              <a:rPr lang="en-US" dirty="0" smtClean="0"/>
              <a:t>Technology is the Equalizer</a:t>
            </a:r>
          </a:p>
          <a:p>
            <a:r>
              <a:rPr lang="en-US" dirty="0" smtClean="0"/>
              <a:t>The Next Transportation Era is Taking Shape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3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Help You</a:t>
            </a:r>
            <a:endParaRPr lang="en-US" dirty="0"/>
          </a:p>
        </p:txBody>
      </p:sp>
      <p:pic>
        <p:nvPicPr>
          <p:cNvPr id="4" name="Picture 3" descr="Screen Shot 2015-05-27 at 10.0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52"/>
            <a:ext cx="5515557" cy="3138162"/>
          </a:xfrm>
          <a:prstGeom prst="rect">
            <a:avLst/>
          </a:prstGeom>
        </p:spPr>
      </p:pic>
      <p:pic>
        <p:nvPicPr>
          <p:cNvPr id="5" name="Picture 4" descr="Screen Shot 2015-05-27 at 10.01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280240"/>
            <a:ext cx="3556000" cy="1498600"/>
          </a:xfrm>
          <a:prstGeom prst="rect">
            <a:avLst/>
          </a:prstGeom>
        </p:spPr>
      </p:pic>
      <p:pic>
        <p:nvPicPr>
          <p:cNvPr id="6" name="Picture 5" descr="Screen Shot 2015-05-27 at 10.0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6100"/>
            <a:ext cx="3035300" cy="1231900"/>
          </a:xfrm>
          <a:prstGeom prst="rect">
            <a:avLst/>
          </a:prstGeom>
        </p:spPr>
      </p:pic>
      <p:pic>
        <p:nvPicPr>
          <p:cNvPr id="7" name="Picture 6" descr="Screen Shot 2015-05-27 at 10.02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71" y="4340915"/>
            <a:ext cx="2493032" cy="2204365"/>
          </a:xfrm>
          <a:prstGeom prst="rect">
            <a:avLst/>
          </a:prstGeom>
        </p:spPr>
      </p:pic>
      <p:pic>
        <p:nvPicPr>
          <p:cNvPr id="8" name="Picture 7" descr="Screen Shot 2015-05-27 at 10.03.1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25" y="2396876"/>
            <a:ext cx="2531575" cy="2119937"/>
          </a:xfrm>
          <a:prstGeom prst="rect">
            <a:avLst/>
          </a:prstGeom>
        </p:spPr>
      </p:pic>
      <p:pic>
        <p:nvPicPr>
          <p:cNvPr id="9" name="Picture 8" descr="Screen Shot 2015-05-27 at 10.03.3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62" y="5419379"/>
            <a:ext cx="2878614" cy="1438621"/>
          </a:xfrm>
          <a:prstGeom prst="rect">
            <a:avLst/>
          </a:prstGeom>
        </p:spPr>
      </p:pic>
      <p:pic>
        <p:nvPicPr>
          <p:cNvPr id="10" name="Picture 9" descr="Screen Shot 2015-05-27 at 10.03.5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833"/>
            <a:ext cx="5792550" cy="816992"/>
          </a:xfrm>
          <a:prstGeom prst="rect">
            <a:avLst/>
          </a:prstGeom>
        </p:spPr>
      </p:pic>
      <p:pic>
        <p:nvPicPr>
          <p:cNvPr id="11" name="Picture 10" descr="Screen Shot 2015-05-27 at 10.09.0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7" y="2423139"/>
            <a:ext cx="1917651" cy="2082841"/>
          </a:xfrm>
          <a:prstGeom prst="rect">
            <a:avLst/>
          </a:prstGeom>
        </p:spPr>
      </p:pic>
      <p:pic>
        <p:nvPicPr>
          <p:cNvPr id="12" name="Picture 11" descr="15_Rideshare_CMY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086"/>
            <a:ext cx="3234822" cy="1617411"/>
          </a:xfrm>
          <a:prstGeom prst="rect">
            <a:avLst/>
          </a:prstGeom>
        </p:spPr>
      </p:pic>
      <p:pic>
        <p:nvPicPr>
          <p:cNvPr id="13" name="Picture 12" descr="B0fu92xIAAEsXZf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1" y="1484988"/>
            <a:ext cx="6222753" cy="1016383"/>
          </a:xfrm>
          <a:prstGeom prst="rect">
            <a:avLst/>
          </a:prstGeom>
        </p:spPr>
      </p:pic>
      <p:pic>
        <p:nvPicPr>
          <p:cNvPr id="14" name="Picture 13" descr="Screen Shot 2015-05-27 at 10.15.30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0"/>
            <a:ext cx="2984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6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</a:p>
          <a:p>
            <a:r>
              <a:rPr lang="en-US" dirty="0" smtClean="0">
                <a:hlinkClick r:id="rId2"/>
              </a:rPr>
              <a:t>bogren@ctaa.org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smtClean="0"/>
              <a:t>CTAAExecDir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www.ctaa.org</a:t>
            </a:r>
            <a:endParaRPr lang="en-US" dirty="0" smtClean="0"/>
          </a:p>
          <a:p>
            <a:r>
              <a:rPr lang="en-US" dirty="0" smtClean="0"/>
              <a:t>202.247.1921</a:t>
            </a:r>
            <a:endParaRPr lang="en-US" dirty="0"/>
          </a:p>
        </p:txBody>
      </p:sp>
      <p:pic>
        <p:nvPicPr>
          <p:cNvPr id="4" name="Picture 3" descr="CTAA logo_blu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21" y="644358"/>
            <a:ext cx="3434156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Trust Fund Model is Broken</a:t>
            </a:r>
            <a:endParaRPr lang="en-US" dirty="0"/>
          </a:p>
        </p:txBody>
      </p:sp>
      <p:pic>
        <p:nvPicPr>
          <p:cNvPr id="4" name="Picture 3" descr="Screen Shot 2015-04-02 at 12.02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/>
          <a:stretch/>
        </p:blipFill>
        <p:spPr>
          <a:xfrm>
            <a:off x="1919074" y="1438152"/>
            <a:ext cx="6419734" cy="39165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0" y="5171230"/>
            <a:ext cx="7010400" cy="1239260"/>
          </a:xfrm>
        </p:spPr>
        <p:txBody>
          <a:bodyPr/>
          <a:lstStyle/>
          <a:p>
            <a:r>
              <a:rPr lang="en-US" sz="2000" dirty="0" smtClean="0"/>
              <a:t>Gas Tax Unchanged Since 1993</a:t>
            </a:r>
          </a:p>
          <a:p>
            <a:r>
              <a:rPr lang="en-US" sz="2000" dirty="0" smtClean="0"/>
              <a:t>Beginning with 2007, Expenditures Exceed Receipts</a:t>
            </a:r>
          </a:p>
          <a:p>
            <a:r>
              <a:rPr lang="en-US" sz="2000" dirty="0" smtClean="0"/>
              <a:t>Congress Has Approved $75b in Trust Fund Transfusions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101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Congress: Unwilling to Assist</a:t>
            </a:r>
            <a:endParaRPr lang="en-US" dirty="0"/>
          </a:p>
        </p:txBody>
      </p:sp>
      <p:pic>
        <p:nvPicPr>
          <p:cNvPr id="4" name="Picture 3" descr="Screen Shot 2015-05-06 at 3.1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9" y="1562397"/>
            <a:ext cx="7971594" cy="46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8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Act: More Can Kicking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Modest, predictable growth</a:t>
            </a:r>
          </a:p>
          <a:p>
            <a:r>
              <a:rPr lang="en-US" dirty="0" smtClean="0"/>
              <a:t>Helps with Bus Capital</a:t>
            </a:r>
          </a:p>
          <a:p>
            <a:r>
              <a:rPr lang="en-US" dirty="0" smtClean="0"/>
              <a:t>Doesn’t solve sustainability issues</a:t>
            </a:r>
          </a:p>
          <a:p>
            <a:r>
              <a:rPr lang="en-US" dirty="0" smtClean="0"/>
              <a:t>2020 = more challenging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0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Transit Will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5" y="1889125"/>
            <a:ext cx="7010400" cy="4114800"/>
          </a:xfrm>
        </p:spPr>
        <p:txBody>
          <a:bodyPr/>
          <a:lstStyle/>
          <a:p>
            <a:r>
              <a:rPr lang="en-US" dirty="0" smtClean="0"/>
              <a:t>Customer and market driven</a:t>
            </a:r>
          </a:p>
          <a:p>
            <a:r>
              <a:rPr lang="en-US" dirty="0" smtClean="0"/>
              <a:t>Technology and data driven</a:t>
            </a:r>
          </a:p>
          <a:p>
            <a:r>
              <a:rPr lang="en-US" dirty="0" smtClean="0"/>
              <a:t>Competitive</a:t>
            </a:r>
          </a:p>
          <a:p>
            <a:r>
              <a:rPr lang="en-US" dirty="0" smtClean="0"/>
              <a:t>Focused on efficiency</a:t>
            </a:r>
          </a:p>
          <a:p>
            <a:r>
              <a:rPr lang="en-US" dirty="0" smtClean="0"/>
              <a:t>Outcome based</a:t>
            </a:r>
          </a:p>
          <a:p>
            <a:r>
              <a:rPr lang="en-US" dirty="0" smtClean="0"/>
              <a:t>Seized by those unafraid of risk and change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6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Central Fact</a:t>
            </a:r>
            <a:endParaRPr lang="en-US" dirty="0"/>
          </a:p>
        </p:txBody>
      </p:sp>
      <p:pic>
        <p:nvPicPr>
          <p:cNvPr id="4" name="Picture 3" descr="Screen Shot 2015-05-12 at 1.1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9" y="1349374"/>
            <a:ext cx="7191375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0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Areas</a:t>
            </a:r>
            <a:endParaRPr lang="en-US" dirty="0"/>
          </a:p>
        </p:txBody>
      </p:sp>
      <p:pic>
        <p:nvPicPr>
          <p:cNvPr id="4" name="Picture 3" descr="Screen Shot 2015-05-12 at 11.4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95"/>
            <a:ext cx="9144000" cy="50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230480">
  <a:themeElements>
    <a:clrScheme name="Return on Investment_postdesign 0803050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Return on Investment_postdesign 080305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5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5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eturn on Investment_postdesign 0803050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urn on Investment_postdesign 0803050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urn on Investment_postdesign 0803050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urn on Investment_postdesign 0803050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urn on Investment_postdesign 0803050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ho">
  <a:themeElements>
    <a:clrScheme name="1_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1_Ech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5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45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TM01230480</Template>
  <TotalTime>30318</TotalTime>
  <Words>258</Words>
  <Application>Microsoft Macintosh PowerPoint</Application>
  <PresentationFormat>On-screen Show (4:3)</PresentationFormat>
  <Paragraphs>71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TM01230480</vt:lpstr>
      <vt:lpstr>1_Echo</vt:lpstr>
      <vt:lpstr>Community and Public  Transportation Trends  PPTA April 20, 2016</vt:lpstr>
      <vt:lpstr>First Things First</vt:lpstr>
      <vt:lpstr>The End of an Era</vt:lpstr>
      <vt:lpstr>The Trust Fund Model is Broken</vt:lpstr>
      <vt:lpstr>Congress: Unwilling to Assist</vt:lpstr>
      <vt:lpstr>FAST Act: More Can Kicking</vt:lpstr>
      <vt:lpstr>The Future of Transit Will Be…</vt:lpstr>
      <vt:lpstr>A Central Fact</vt:lpstr>
      <vt:lpstr>Urban Areas</vt:lpstr>
      <vt:lpstr>Urban Areas</vt:lpstr>
      <vt:lpstr>Rural Areas</vt:lpstr>
      <vt:lpstr>Young People</vt:lpstr>
      <vt:lpstr>Older Adults</vt:lpstr>
      <vt:lpstr>Employment &amp; Workforce</vt:lpstr>
      <vt:lpstr>People with Disabilities</vt:lpstr>
      <vt:lpstr>Health Care</vt:lpstr>
      <vt:lpstr>Health Care</vt:lpstr>
      <vt:lpstr>Health Care</vt:lpstr>
      <vt:lpstr>Health Care </vt:lpstr>
      <vt:lpstr>Health Care</vt:lpstr>
      <vt:lpstr>Health Care</vt:lpstr>
      <vt:lpstr>Enter the Affordable Care Act</vt:lpstr>
      <vt:lpstr>Employment &amp; Workforce</vt:lpstr>
      <vt:lpstr>The Changing Face of Transit</vt:lpstr>
      <vt:lpstr>The Changing Face of Transit</vt:lpstr>
      <vt:lpstr>The Changing Face of Transit</vt:lpstr>
      <vt:lpstr>Technology</vt:lpstr>
      <vt:lpstr>The Changing Face of Transit</vt:lpstr>
      <vt:lpstr>The Changing Face of Transit</vt:lpstr>
      <vt:lpstr>So What Comes Next?</vt:lpstr>
      <vt:lpstr>Takeaways</vt:lpstr>
      <vt:lpstr>How We Can Help You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and Public  Transportation Trends</dc:title>
  <dc:subject/>
  <dc:creator/>
  <cp:keywords/>
  <dc:description/>
  <cp:lastModifiedBy>Scott Bogren</cp:lastModifiedBy>
  <cp:revision>60</cp:revision>
  <cp:lastPrinted>2015-05-26T17:32:29Z</cp:lastPrinted>
  <dcterms:created xsi:type="dcterms:W3CDTF">2005-08-03T18:59:30Z</dcterms:created>
  <dcterms:modified xsi:type="dcterms:W3CDTF">2016-04-19T20:23:15Z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TC012304801033</vt:lpwstr>
  </property>
</Properties>
</file>